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9BC9"/>
    <a:srgbClr val="4E6825"/>
    <a:srgbClr val="7FAA3B"/>
    <a:srgbClr val="729832"/>
    <a:srgbClr val="AB3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6405"/>
  </p:normalViewPr>
  <p:slideViewPr>
    <p:cSldViewPr snapToGrid="0">
      <p:cViewPr varScale="1">
        <p:scale>
          <a:sx n="93" d="100"/>
          <a:sy n="93" d="100"/>
        </p:scale>
        <p:origin x="216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Foglio1!$A$4</c:f>
              <c:strCache>
                <c:ptCount val="1"/>
                <c:pt idx="0">
                  <c:v>NUMERO VISITATORI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Foglio1!$B$4:$D$4</c:f>
              <c:numCache>
                <c:formatCode>General</c:formatCode>
                <c:ptCount val="3"/>
                <c:pt idx="0">
                  <c:v>9134</c:v>
                </c:pt>
                <c:pt idx="1">
                  <c:v>22001</c:v>
                </c:pt>
                <c:pt idx="2">
                  <c:v>27812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5C-7D4C-9C32-B4FD3C9A6E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1545014447"/>
        <c:axId val="1333782736"/>
      </c:barChart>
      <c:catAx>
        <c:axId val="1545014447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33782736"/>
        <c:crosses val="autoZero"/>
        <c:auto val="1"/>
        <c:lblAlgn val="ctr"/>
        <c:lblOffset val="100"/>
        <c:noMultiLvlLbl val="0"/>
      </c:catAx>
      <c:valAx>
        <c:axId val="1333782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45014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0.15743</cdr:x>
      <cdr:y>0.94407</cdr:y>
    </cdr:from>
    <cdr:to>
      <cdr:x>0.97386</cdr:x>
      <cdr:y>0.97776</cdr:y>
    </cdr:to>
    <cdr:sp macro="" textlink="">
      <cdr:nvSpPr>
        <cdr:cNvPr id="2" name="Rettangolo 1">
          <a:extLst xmlns:a="http://schemas.openxmlformats.org/drawingml/2006/main">
            <a:ext uri="{FF2B5EF4-FFF2-40B4-BE49-F238E27FC236}">
              <a16:creationId xmlns:a16="http://schemas.microsoft.com/office/drawing/2014/main" id="{6417D5C9-FB55-4DFE-052D-729CD5D638F4}"/>
            </a:ext>
          </a:extLst>
        </cdr:cNvPr>
        <cdr:cNvSpPr/>
      </cdr:nvSpPr>
      <cdr:spPr>
        <a:xfrm xmlns:a="http://schemas.openxmlformats.org/drawingml/2006/main">
          <a:off x="1119352" y="3731387"/>
          <a:ext cx="5805054" cy="13316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piscinamirabilisbacoli.it" TargetMode="External"/><Relationship Id="rId2" Type="http://schemas.openxmlformats.org/officeDocument/2006/relationships/hyperlink" Target="http://www.piscinamirabilisbacoli.i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7A5971B-7931-0437-2EB1-56DE9DCA5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042" y="4663014"/>
            <a:ext cx="6124958" cy="156615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C271CFD-EAF2-2B9A-7673-46474BBE7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327" y="1584210"/>
            <a:ext cx="7446798" cy="3482000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577974D6-4D9E-9668-593B-D6C1BEFADB7B}"/>
              </a:ext>
            </a:extLst>
          </p:cNvPr>
          <p:cNvSpPr/>
          <p:nvPr/>
        </p:nvSpPr>
        <p:spPr>
          <a:xfrm>
            <a:off x="5795840" y="4803003"/>
            <a:ext cx="3331779" cy="14261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7375E1A-D58B-DCF1-9701-8E95504A5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7403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C1BB7E2-9ED1-8CAC-3FB4-316A9C3BF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44781"/>
            <a:ext cx="12192000" cy="574032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F2491045-2050-676C-A2A0-5B14BC73327A}"/>
              </a:ext>
            </a:extLst>
          </p:cNvPr>
          <p:cNvSpPr/>
          <p:nvPr/>
        </p:nvSpPr>
        <p:spPr>
          <a:xfrm>
            <a:off x="1596957" y="574032"/>
            <a:ext cx="8619098" cy="14261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476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A36AC45-37C6-8A6E-E05F-E2B5A94598B4}"/>
              </a:ext>
            </a:extLst>
          </p:cNvPr>
          <p:cNvSpPr txBox="1"/>
          <p:nvPr/>
        </p:nvSpPr>
        <p:spPr>
          <a:xfrm>
            <a:off x="415502" y="785329"/>
            <a:ext cx="3310522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 i="0" dirty="0">
                <a:solidFill>
                  <a:srgbClr val="029BC9"/>
                </a:solidFill>
                <a:effectLst/>
                <a:latin typeface="Open Sans" panose="020B0606030504020204" pitchFamily="34" charset="0"/>
              </a:rPr>
              <a:t>La Cattedrale dell'Acqua</a:t>
            </a:r>
          </a:p>
          <a:p>
            <a:pPr algn="just"/>
            <a:b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</a:br>
            <a:endParaRPr lang="it-IT" b="0" i="0" dirty="0">
              <a:solidFill>
                <a:srgbClr val="4E4E4E"/>
              </a:solidFill>
              <a:effectLst/>
              <a:latin typeface="Open Sans" panose="020B0606030504020204" pitchFamily="34" charset="0"/>
            </a:endParaRP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3E997E1-5DF8-C411-FD5E-6B9534D6B81D}"/>
              </a:ext>
            </a:extLst>
          </p:cNvPr>
          <p:cNvSpPr txBox="1"/>
          <p:nvPr/>
        </p:nvSpPr>
        <p:spPr>
          <a:xfrm>
            <a:off x="431374" y="1335748"/>
            <a:ext cx="46715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La Piscina Mirabilis è la più grande e monumentale cisterna di acqua potabile mai costruita dagli antichi romani. </a:t>
            </a:r>
          </a:p>
          <a:p>
            <a:endParaRPr lang="it-IT" dirty="0">
              <a:solidFill>
                <a:srgbClr val="4E4E4E"/>
              </a:solidFill>
              <a:latin typeface="Open Sans" panose="020B0606030504020204" pitchFamily="34" charset="0"/>
            </a:endParaRPr>
          </a:p>
          <a:p>
            <a: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Aveva la funzione di approvvigionare di acqua le numerose navi appartenenti alla </a:t>
            </a:r>
            <a:r>
              <a:rPr lang="it-IT" b="0" i="0" dirty="0" err="1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Classis</a:t>
            </a:r>
            <a: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it-IT" b="0" i="0" dirty="0" err="1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Misenensis</a:t>
            </a:r>
            <a: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 della Marina militare romana, un tempo ormeggiata nel vicino porto di Miseno. </a:t>
            </a:r>
          </a:p>
          <a:p>
            <a:endParaRPr lang="it-IT" dirty="0">
              <a:solidFill>
                <a:srgbClr val="4E4E4E"/>
              </a:solidFill>
              <a:latin typeface="Open Sans" panose="020B0606030504020204" pitchFamily="34" charset="0"/>
            </a:endParaRPr>
          </a:p>
          <a:p>
            <a: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La cisterna, nota anche come “la Cattedrale dell’acqua” per ampiezza e maestosità, si trova nell’antica Bauli, nome che gli antichi romani diedero all’odierna città di Bacoli.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E5E553C-4EEF-1E06-C1EB-3881486B0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476" y="5517931"/>
            <a:ext cx="2781523" cy="71123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7402966-7B05-8300-EF87-0B60AE5ED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403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C0CB6ED-06BC-007C-A2FB-43C6270C8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4781"/>
            <a:ext cx="12192000" cy="57403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174CA42-7A99-A5DA-5970-16EC727AD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740" y="966787"/>
            <a:ext cx="6821259" cy="455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24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A36AC45-37C6-8A6E-E05F-E2B5A94598B4}"/>
              </a:ext>
            </a:extLst>
          </p:cNvPr>
          <p:cNvSpPr txBox="1"/>
          <p:nvPr/>
        </p:nvSpPr>
        <p:spPr>
          <a:xfrm>
            <a:off x="568735" y="1767643"/>
            <a:ext cx="399275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0" dirty="0">
                <a:solidFill>
                  <a:srgbClr val="029BC9"/>
                </a:solidFill>
                <a:effectLst/>
                <a:latin typeface="Open Sans" panose="020B0606030504020204" pitchFamily="34" charset="0"/>
              </a:rPr>
              <a:t>Un nuovo modello di gestione che parte dal basso</a:t>
            </a:r>
          </a:p>
          <a:p>
            <a:endParaRPr lang="it-IT" b="0" i="0" dirty="0">
              <a:solidFill>
                <a:srgbClr val="4E4E4E"/>
              </a:solidFill>
              <a:effectLst/>
              <a:latin typeface="Open Sans" panose="020B0606030504020204" pitchFamily="34" charset="0"/>
            </a:endParaRPr>
          </a:p>
          <a:p>
            <a: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Il Parco Archeologico dei Campi Flegrei con L’ATS StraMirabilis: </a:t>
            </a:r>
            <a:endParaRPr lang="it-IT" dirty="0">
              <a:solidFill>
                <a:srgbClr val="4E4E4E"/>
              </a:solidFill>
              <a:latin typeface="Open Sans" panose="020B0606030504020204" pitchFamily="34" charset="0"/>
            </a:endParaRPr>
          </a:p>
          <a:p>
            <a:endParaRPr lang="it-IT" b="0" i="0" dirty="0">
              <a:solidFill>
                <a:srgbClr val="4E4E4E"/>
              </a:solidFill>
              <a:effectLst/>
              <a:latin typeface="Open Sans" panose="020B0606030504020204" pitchFamily="34" charset="0"/>
            </a:endParaRPr>
          </a:p>
          <a:p>
            <a: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Uno dei primi ‘partenariati speciali’ tra Ente pubblico ed Enti privati per la valorizzazione di un Bene Comune</a:t>
            </a:r>
          </a:p>
          <a:p>
            <a:b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</a:br>
            <a:endParaRPr lang="it-IT" b="0" i="0" dirty="0">
              <a:solidFill>
                <a:srgbClr val="4E4E4E"/>
              </a:solidFill>
              <a:effectLst/>
              <a:latin typeface="Open Sans" panose="020B0606030504020204" pitchFamily="34" charset="0"/>
            </a:endParaRPr>
          </a:p>
          <a:p>
            <a:endParaRPr lang="it-IT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EC21887-2C71-8EC8-D7AF-EBAB11BC1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476" y="5517931"/>
            <a:ext cx="2781523" cy="71123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E61D1B4-7B41-6295-4B09-DBADDC209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403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8AD484B-48F7-0B36-646B-99289D699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4781"/>
            <a:ext cx="12192000" cy="57403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7DEB4CE-DCFB-0549-1E7F-7DCE9B956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7848" y="574032"/>
            <a:ext cx="3744151" cy="495432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D0C3FAC-5953-FF8F-DF9E-350EEB8DA3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2925" y="574032"/>
            <a:ext cx="3371350" cy="496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97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A36AC45-37C6-8A6E-E05F-E2B5A94598B4}"/>
              </a:ext>
            </a:extLst>
          </p:cNvPr>
          <p:cNvSpPr txBox="1"/>
          <p:nvPr/>
        </p:nvSpPr>
        <p:spPr>
          <a:xfrm>
            <a:off x="2208349" y="1536567"/>
            <a:ext cx="77753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Nel 2020 è così nata </a:t>
            </a:r>
            <a:r>
              <a:rPr lang="it-IT" b="1" i="0" dirty="0">
                <a:solidFill>
                  <a:srgbClr val="029BC9"/>
                </a:solidFill>
                <a:effectLst/>
                <a:latin typeface="Open Sans" panose="020B0606030504020204" pitchFamily="34" charset="0"/>
              </a:rPr>
              <a:t>l’ATS StraMirabilis </a:t>
            </a:r>
            <a: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con l'obiettivo di instaurare una sinergia pubblico-privato foriera di future collaborazioni e sperimentazioni nell’ambito del “bene comune”. </a:t>
            </a:r>
          </a:p>
          <a:p>
            <a:pPr algn="just"/>
            <a:endParaRPr lang="it-IT" dirty="0">
              <a:solidFill>
                <a:srgbClr val="4E4E4E"/>
              </a:solidFill>
              <a:latin typeface="Open Sans" panose="020B0606030504020204" pitchFamily="34" charset="0"/>
            </a:endParaRPr>
          </a:p>
          <a:p>
            <a:pPr algn="just"/>
            <a: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Si tratta di far convergere le diverse esperienze e le molteplici competenze maturate da tre soggetti partner, in un’azione unica volta alla promozione della più grande cisterna romana dell’antichità presente in Italia e sita nell’antica Bauli.</a:t>
            </a:r>
          </a:p>
          <a:p>
            <a:pPr algn="just"/>
            <a:endParaRPr lang="it-IT" b="0" i="0" dirty="0">
              <a:solidFill>
                <a:srgbClr val="4E4E4E"/>
              </a:solidFill>
              <a:effectLst/>
              <a:latin typeface="Open Sans" panose="020B0606030504020204" pitchFamily="34" charset="0"/>
            </a:endParaRPr>
          </a:p>
          <a:p>
            <a:pPr algn="just"/>
            <a:r>
              <a:rPr lang="it-IT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StraMirabilis è un’associazione temporanea di scopo che vede protagonisti </a:t>
            </a:r>
            <a:r>
              <a:rPr lang="it-IT" b="1" i="0" dirty="0">
                <a:solidFill>
                  <a:srgbClr val="029BC9"/>
                </a:solidFill>
                <a:effectLst/>
                <a:latin typeface="Open Sans" panose="020B0606030504020204" pitchFamily="34" charset="0"/>
              </a:rPr>
              <a:t>3 enti no profit</a:t>
            </a:r>
            <a:r>
              <a:rPr lang="it-IT" dirty="0">
                <a:solidFill>
                  <a:srgbClr val="4E4E4E"/>
                </a:solidFill>
                <a:latin typeface="Open Sans" panose="020B0606030504020204" pitchFamily="34" charset="0"/>
              </a:rPr>
              <a:t>.</a:t>
            </a:r>
            <a:endParaRPr lang="it-IT" b="0" i="0" dirty="0">
              <a:solidFill>
                <a:srgbClr val="4E4E4E"/>
              </a:solidFill>
              <a:effectLst/>
              <a:latin typeface="Open Sans" panose="020B0606030504020204" pitchFamily="34" charset="0"/>
            </a:endParaRPr>
          </a:p>
          <a:p>
            <a:endParaRPr lang="it-IT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EDC1623-3CB6-7EB4-2C05-92478BB47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476" y="5517931"/>
            <a:ext cx="2781523" cy="71123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78ADF13-1A7D-BEB3-35A5-33E89C80F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403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AC0C515-A253-FC64-7949-C2B9642C6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4781"/>
            <a:ext cx="12192000" cy="57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3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EDC1623-3CB6-7EB4-2C05-92478BB47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476" y="5517931"/>
            <a:ext cx="2781523" cy="71123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78ADF13-1A7D-BEB3-35A5-33E89C80F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403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AC0C515-A253-FC64-7949-C2B9642C6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4781"/>
            <a:ext cx="12192000" cy="57403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D4D6388-B145-00D3-8DFF-FA3E5CDD7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41218"/>
            <a:ext cx="4031673" cy="537556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6CBD09A-F83D-9473-CCBA-DC368CAFF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781" y="741218"/>
            <a:ext cx="4300451" cy="537556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C403D5D-D708-4D24-0503-1DF15BE6F6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7125" y="569469"/>
            <a:ext cx="3622974" cy="48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45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451F832-D8D0-27A8-7C74-1358B6A8788B}"/>
              </a:ext>
            </a:extLst>
          </p:cNvPr>
          <p:cNvSpPr txBox="1"/>
          <p:nvPr/>
        </p:nvSpPr>
        <p:spPr>
          <a:xfrm>
            <a:off x="2208349" y="827917"/>
            <a:ext cx="77753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0" dirty="0">
                <a:solidFill>
                  <a:srgbClr val="029BC9"/>
                </a:solidFill>
                <a:effectLst/>
                <a:latin typeface="Open Sans" panose="020B0606030504020204" pitchFamily="34" charset="0"/>
              </a:rPr>
              <a:t>Un’offerta culturale diversificata</a:t>
            </a:r>
          </a:p>
          <a:p>
            <a:pPr algn="ctr"/>
            <a:endParaRPr lang="it-IT" sz="2000" b="0" i="0" dirty="0">
              <a:solidFill>
                <a:srgbClr val="029BC9"/>
              </a:solidFill>
              <a:effectLst/>
              <a:latin typeface="Open Sans" panose="020B0606030504020204" pitchFamily="34" charset="0"/>
            </a:endParaRPr>
          </a:p>
          <a:p>
            <a:pPr algn="just"/>
            <a:br>
              <a:rPr lang="it-IT" sz="2000" b="0" i="0" dirty="0">
                <a:solidFill>
                  <a:srgbClr val="029BC9"/>
                </a:solidFill>
                <a:effectLst/>
                <a:latin typeface="Open Sans" panose="020B0606030504020204" pitchFamily="34" charset="0"/>
              </a:rPr>
            </a:br>
            <a:endParaRPr lang="it-IT" sz="2000" b="0" i="0" dirty="0">
              <a:solidFill>
                <a:srgbClr val="029BC9"/>
              </a:solidFill>
              <a:effectLst/>
              <a:latin typeface="Open Sans" panose="020B0606030504020204" pitchFamily="34" charset="0"/>
            </a:endParaRPr>
          </a:p>
          <a:p>
            <a:endParaRPr lang="it-IT" sz="2000" dirty="0">
              <a:solidFill>
                <a:srgbClr val="029BC9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54A3511-7F67-E7ED-65EC-BD624EE95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476" y="5517931"/>
            <a:ext cx="2781523" cy="71123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9C5BC97-909F-8F32-26A7-94C06D873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403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2AD0BCE-3544-2C91-2D9F-8B1024EB0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4781"/>
            <a:ext cx="12192000" cy="57403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E6D36C0-87F5-8F7E-A7C6-D0A2462AA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213" y="1797269"/>
            <a:ext cx="3263462" cy="326346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8D334023-CA05-A55F-7467-46F78EF29A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3169" y="1797269"/>
            <a:ext cx="3263463" cy="326346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9FA669D-19C1-D8EC-23B8-242D9B95E1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086" y="1797269"/>
            <a:ext cx="3361545" cy="326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95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e 4">
            <a:extLst>
              <a:ext uri="{FF2B5EF4-FFF2-40B4-BE49-F238E27FC236}">
                <a16:creationId xmlns:a16="http://schemas.microsoft.com/office/drawing/2014/main" id="{6B78CD02-DC7D-4AE8-D990-F598D6BA67D0}"/>
              </a:ext>
            </a:extLst>
          </p:cNvPr>
          <p:cNvSpPr/>
          <p:nvPr/>
        </p:nvSpPr>
        <p:spPr>
          <a:xfrm>
            <a:off x="7163322" y="1280927"/>
            <a:ext cx="2091514" cy="2017272"/>
          </a:xfrm>
          <a:prstGeom prst="ellipse">
            <a:avLst/>
          </a:prstGeom>
          <a:solidFill>
            <a:srgbClr val="029B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N° TOT. </a:t>
            </a:r>
          </a:p>
          <a:p>
            <a:pPr algn="ctr"/>
            <a:r>
              <a:rPr lang="it-IT" dirty="0"/>
              <a:t>VISITATORI</a:t>
            </a:r>
          </a:p>
          <a:p>
            <a:pPr algn="ctr"/>
            <a:endParaRPr lang="it-IT" sz="1200" b="1" dirty="0"/>
          </a:p>
          <a:p>
            <a:pPr algn="ctr"/>
            <a:r>
              <a:rPr lang="it-IT" sz="2000" b="1" dirty="0"/>
              <a:t>58.947</a:t>
            </a:r>
          </a:p>
          <a:p>
            <a:pPr algn="ctr"/>
            <a:endParaRPr lang="it-IT" dirty="0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E514CED3-A3DA-CFE4-9E77-67DB350B0EE3}"/>
              </a:ext>
            </a:extLst>
          </p:cNvPr>
          <p:cNvSpPr/>
          <p:nvPr/>
        </p:nvSpPr>
        <p:spPr>
          <a:xfrm>
            <a:off x="7163322" y="3754924"/>
            <a:ext cx="1713186" cy="1587062"/>
          </a:xfrm>
          <a:prstGeom prst="ellipse">
            <a:avLst/>
          </a:prstGeom>
          <a:solidFill>
            <a:srgbClr val="7298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/>
              <a:t>SOLO INGRESSO</a:t>
            </a:r>
          </a:p>
          <a:p>
            <a:pPr algn="ctr"/>
            <a:endParaRPr lang="it-IT" sz="1400" b="1" dirty="0"/>
          </a:p>
          <a:p>
            <a:pPr algn="ctr"/>
            <a:r>
              <a:rPr lang="it-IT" sz="1400" b="1" dirty="0"/>
              <a:t>42%</a:t>
            </a:r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B03452F0-0A9F-1EE8-15AA-60A86D2025D8}"/>
              </a:ext>
            </a:extLst>
          </p:cNvPr>
          <p:cNvSpPr/>
          <p:nvPr/>
        </p:nvSpPr>
        <p:spPr>
          <a:xfrm>
            <a:off x="8592729" y="3754924"/>
            <a:ext cx="1713186" cy="1587062"/>
          </a:xfrm>
          <a:prstGeom prst="ellipse">
            <a:avLst/>
          </a:prstGeom>
          <a:solidFill>
            <a:srgbClr val="7FAA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/>
              <a:t>CON VISITA GUIDATA</a:t>
            </a:r>
          </a:p>
          <a:p>
            <a:pPr algn="ctr"/>
            <a:endParaRPr lang="it-IT" sz="1400" dirty="0"/>
          </a:p>
          <a:p>
            <a:pPr algn="ctr"/>
            <a:r>
              <a:rPr lang="it-IT" sz="1400" dirty="0"/>
              <a:t>50%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564AFBF7-26AA-E08D-2C8B-504E8F27A83E}"/>
              </a:ext>
            </a:extLst>
          </p:cNvPr>
          <p:cNvSpPr/>
          <p:nvPr/>
        </p:nvSpPr>
        <p:spPr>
          <a:xfrm>
            <a:off x="10079944" y="3754924"/>
            <a:ext cx="1713186" cy="1587062"/>
          </a:xfrm>
          <a:prstGeom prst="ellipse">
            <a:avLst/>
          </a:prstGeom>
          <a:solidFill>
            <a:srgbClr val="4E68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/>
              <a:t>CON EVENTI </a:t>
            </a:r>
          </a:p>
          <a:p>
            <a:pPr algn="ctr"/>
            <a:endParaRPr lang="it-IT" sz="1400" dirty="0"/>
          </a:p>
          <a:p>
            <a:pPr algn="ctr"/>
            <a:endParaRPr lang="it-IT" sz="1400" dirty="0"/>
          </a:p>
          <a:p>
            <a:pPr algn="ctr"/>
            <a:r>
              <a:rPr lang="it-IT" sz="1400" dirty="0"/>
              <a:t>8%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3869149A-486E-DF0F-5747-6BB7689C1119}"/>
              </a:ext>
            </a:extLst>
          </p:cNvPr>
          <p:cNvSpPr/>
          <p:nvPr/>
        </p:nvSpPr>
        <p:spPr>
          <a:xfrm>
            <a:off x="9701616" y="1280927"/>
            <a:ext cx="2091514" cy="2017272"/>
          </a:xfrm>
          <a:prstGeom prst="ellipse">
            <a:avLst/>
          </a:prstGeom>
          <a:solidFill>
            <a:srgbClr val="AB31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N° PERSONE  OCCUPATE</a:t>
            </a:r>
          </a:p>
          <a:p>
            <a:pPr algn="ctr"/>
            <a:endParaRPr lang="it-IT" sz="1200" b="1" dirty="0"/>
          </a:p>
          <a:p>
            <a:pPr algn="ctr"/>
            <a:r>
              <a:rPr lang="it-IT" b="1" dirty="0"/>
              <a:t>5 </a:t>
            </a:r>
          </a:p>
          <a:p>
            <a:pPr algn="ctr"/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0B1F03F-0DE3-2250-98F6-5826B2804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476" y="5517931"/>
            <a:ext cx="2781523" cy="71123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E181E66-9927-AD19-8BFC-FF21B836B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403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B7CECFF-CE25-93BC-830E-2CCC0DF72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4781"/>
            <a:ext cx="12192000" cy="574032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D58E31B-F292-06E4-9854-99ADFFD58B5B}"/>
              </a:ext>
            </a:extLst>
          </p:cNvPr>
          <p:cNvSpPr txBox="1"/>
          <p:nvPr/>
        </p:nvSpPr>
        <p:spPr>
          <a:xfrm>
            <a:off x="2400385" y="1088394"/>
            <a:ext cx="283122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i="0" dirty="0">
                <a:solidFill>
                  <a:srgbClr val="029BC9"/>
                </a:solidFill>
                <a:effectLst/>
                <a:latin typeface="Open Sans" panose="020B0606030504020204" pitchFamily="34" charset="0"/>
              </a:rPr>
              <a:t>Alcuni risultati</a:t>
            </a:r>
          </a:p>
          <a:p>
            <a:pPr algn="just"/>
            <a:br>
              <a:rPr lang="it-IT" sz="2800" b="0" i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</a:br>
            <a:endParaRPr lang="it-IT" sz="2800" b="0" i="0" dirty="0">
              <a:solidFill>
                <a:srgbClr val="4E4E4E"/>
              </a:solidFill>
              <a:effectLst/>
              <a:latin typeface="Open Sans" panose="020B0606030504020204" pitchFamily="34" charset="0"/>
            </a:endParaRPr>
          </a:p>
          <a:p>
            <a:endParaRPr lang="it-IT" sz="2800" dirty="0"/>
          </a:p>
        </p:txBody>
      </p:sp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ACA2B1AE-3B0A-E0EA-E0B6-5612E84933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7793431"/>
              </p:ext>
            </p:extLst>
          </p:nvPr>
        </p:nvGraphicFramePr>
        <p:xfrm>
          <a:off x="99847" y="2392323"/>
          <a:ext cx="7110249" cy="3952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C1AF640-0934-0214-6FC0-E06561120D82}"/>
              </a:ext>
            </a:extLst>
          </p:cNvPr>
          <p:cNvSpPr txBox="1"/>
          <p:nvPr/>
        </p:nvSpPr>
        <p:spPr>
          <a:xfrm>
            <a:off x="1302328" y="6030646"/>
            <a:ext cx="5027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2021                                 2022                                2023</a:t>
            </a:r>
          </a:p>
        </p:txBody>
      </p:sp>
    </p:spTree>
    <p:extLst>
      <p:ext uri="{BB962C8B-B14F-4D97-AF65-F5344CB8AC3E}">
        <p14:creationId xmlns:p14="http://schemas.microsoft.com/office/powerpoint/2010/main" val="11530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451F832-D8D0-27A8-7C74-1358B6A8788B}"/>
              </a:ext>
            </a:extLst>
          </p:cNvPr>
          <p:cNvSpPr txBox="1"/>
          <p:nvPr/>
        </p:nvSpPr>
        <p:spPr>
          <a:xfrm>
            <a:off x="516184" y="2028245"/>
            <a:ext cx="77753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>
                <a:solidFill>
                  <a:srgbClr val="029BC9"/>
                </a:solidFill>
                <a:effectLst/>
                <a:latin typeface="Open Sans" panose="020B0606030504020204" pitchFamily="34" charset="0"/>
              </a:rPr>
              <a:t>Grazie per l’attenzione</a:t>
            </a:r>
          </a:p>
          <a:p>
            <a:endParaRPr lang="it-IT" b="1" dirty="0">
              <a:solidFill>
                <a:srgbClr val="4E4E4E"/>
              </a:solidFill>
              <a:latin typeface="Open Sans" panose="020B0606030504020204" pitchFamily="34" charset="0"/>
            </a:endParaRPr>
          </a:p>
          <a:p>
            <a:endParaRPr lang="it-IT" b="1" dirty="0">
              <a:solidFill>
                <a:srgbClr val="4E4E4E"/>
              </a:solidFill>
              <a:effectLst/>
              <a:latin typeface="Open Sans" panose="020B0606030504020204" pitchFamily="34" charset="0"/>
            </a:endParaRPr>
          </a:p>
          <a:p>
            <a:r>
              <a:rPr lang="it-IT" b="1" dirty="0">
                <a:solidFill>
                  <a:srgbClr val="4E4E4E"/>
                </a:solidFill>
                <a:latin typeface="Open Sans" panose="020B0606030504020204" pitchFamily="34" charset="0"/>
                <a:hlinkClick r:id="rId2"/>
              </a:rPr>
              <a:t>www.piscinamirabilisbacoli.it</a:t>
            </a:r>
            <a:r>
              <a:rPr lang="it-IT" b="1" dirty="0">
                <a:solidFill>
                  <a:srgbClr val="4E4E4E"/>
                </a:solidFill>
                <a:latin typeface="Open Sans" panose="020B0606030504020204" pitchFamily="34" charset="0"/>
              </a:rPr>
              <a:t> </a:t>
            </a:r>
          </a:p>
          <a:p>
            <a:endParaRPr lang="it-IT" b="1" dirty="0">
              <a:solidFill>
                <a:srgbClr val="4E4E4E"/>
              </a:solidFill>
              <a:effectLst/>
              <a:latin typeface="Open Sans" panose="020B0606030504020204" pitchFamily="34" charset="0"/>
              <a:hlinkClick r:id="rId3"/>
            </a:endParaRPr>
          </a:p>
          <a:p>
            <a:r>
              <a:rPr lang="it-IT" b="1" dirty="0">
                <a:solidFill>
                  <a:srgbClr val="4E4E4E"/>
                </a:solidFill>
                <a:effectLst/>
                <a:latin typeface="Open Sans" panose="020B0606030504020204" pitchFamily="34" charset="0"/>
                <a:hlinkClick r:id="rId3"/>
              </a:rPr>
              <a:t>info@piscinamirabilisbacoli.it</a:t>
            </a:r>
            <a:r>
              <a:rPr lang="it-IT" b="1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endParaRPr lang="it-IT" b="0" dirty="0">
              <a:solidFill>
                <a:srgbClr val="4E4E4E"/>
              </a:solidFill>
              <a:effectLst/>
              <a:latin typeface="Open Sans" panose="020B0606030504020204" pitchFamily="34" charset="0"/>
            </a:endParaRPr>
          </a:p>
          <a:p>
            <a:br>
              <a:rPr lang="it-IT" b="0" dirty="0">
                <a:solidFill>
                  <a:srgbClr val="4E4E4E"/>
                </a:solidFill>
                <a:effectLst/>
                <a:latin typeface="Open Sans" panose="020B0606030504020204" pitchFamily="34" charset="0"/>
              </a:rPr>
            </a:br>
            <a:endParaRPr lang="it-IT" b="0" dirty="0">
              <a:solidFill>
                <a:srgbClr val="4E4E4E"/>
              </a:solidFill>
              <a:effectLst/>
              <a:latin typeface="Open Sans" panose="020B0606030504020204" pitchFamily="34" charset="0"/>
            </a:endParaRPr>
          </a:p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54A3511-7F67-E7ED-65EC-BD624EE95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0476" y="5517931"/>
            <a:ext cx="2781523" cy="71123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9C5BC97-909F-8F32-26A7-94C06D873A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57403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2AD0BCE-3544-2C91-2D9F-8B1024EB0A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44781"/>
            <a:ext cx="12192000" cy="57403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1ABC323-73E6-1F1F-2942-3712865D5E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047" y="818639"/>
            <a:ext cx="7062952" cy="469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183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di Office</Template>
  <TotalTime>437</TotalTime>
  <Words>249</Words>
  <Application>Microsoft Macintosh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giovanni maraviglia</cp:lastModifiedBy>
  <cp:revision>26</cp:revision>
  <dcterms:created xsi:type="dcterms:W3CDTF">2022-11-07T14:10:18Z</dcterms:created>
  <dcterms:modified xsi:type="dcterms:W3CDTF">2024-02-19T16:49:45Z</dcterms:modified>
</cp:coreProperties>
</file>